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3" r:id="rId2"/>
  </p:sldMasterIdLst>
  <p:notesMasterIdLst>
    <p:notesMasterId r:id="rId37"/>
  </p:notesMasterIdLst>
  <p:sldIdLst>
    <p:sldId id="962" r:id="rId3"/>
    <p:sldId id="281" r:id="rId4"/>
    <p:sldId id="313" r:id="rId5"/>
    <p:sldId id="279" r:id="rId6"/>
    <p:sldId id="282" r:id="rId7"/>
    <p:sldId id="284" r:id="rId8"/>
    <p:sldId id="283" r:id="rId9"/>
    <p:sldId id="286" r:id="rId10"/>
    <p:sldId id="287" r:id="rId11"/>
    <p:sldId id="288" r:id="rId12"/>
    <p:sldId id="289" r:id="rId13"/>
    <p:sldId id="290" r:id="rId14"/>
    <p:sldId id="294" r:id="rId15"/>
    <p:sldId id="292" r:id="rId16"/>
    <p:sldId id="293" r:id="rId17"/>
    <p:sldId id="295" r:id="rId18"/>
    <p:sldId id="296" r:id="rId19"/>
    <p:sldId id="297" r:id="rId20"/>
    <p:sldId id="298" r:id="rId21"/>
    <p:sldId id="285" r:id="rId22"/>
    <p:sldId id="299" r:id="rId23"/>
    <p:sldId id="300" r:id="rId24"/>
    <p:sldId id="301" r:id="rId25"/>
    <p:sldId id="303" r:id="rId26"/>
    <p:sldId id="304" r:id="rId27"/>
    <p:sldId id="305" r:id="rId28"/>
    <p:sldId id="306" r:id="rId29"/>
    <p:sldId id="307" r:id="rId30"/>
    <p:sldId id="309" r:id="rId31"/>
    <p:sldId id="310" r:id="rId32"/>
    <p:sldId id="311" r:id="rId33"/>
    <p:sldId id="308" r:id="rId34"/>
    <p:sldId id="314" r:id="rId35"/>
    <p:sldId id="1065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3C3939"/>
    <a:srgbClr val="4BB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FE6579-7D82-4F25-A08F-C194E29E792E}" v="1" dt="2024-06-20T08:40:37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63" autoAdjust="0"/>
    <p:restoredTop sz="80591"/>
  </p:normalViewPr>
  <p:slideViewPr>
    <p:cSldViewPr snapToGrid="0" showGuides="1">
      <p:cViewPr varScale="1">
        <p:scale>
          <a:sx n="81" d="100"/>
          <a:sy n="81" d="100"/>
        </p:scale>
        <p:origin x="1362" y="3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Zaitsev" userId="ef00d3a8596dd8d7" providerId="LiveId" clId="{B3FE6579-7D82-4F25-A08F-C194E29E792E}"/>
    <pc:docChg chg="addSld modSld">
      <pc:chgData name="Peter Zaitsev" userId="ef00d3a8596dd8d7" providerId="LiveId" clId="{B3FE6579-7D82-4F25-A08F-C194E29E792E}" dt="2024-06-20T08:40:37.913" v="0"/>
      <pc:docMkLst>
        <pc:docMk/>
      </pc:docMkLst>
      <pc:sldChg chg="add">
        <pc:chgData name="Peter Zaitsev" userId="ef00d3a8596dd8d7" providerId="LiveId" clId="{B3FE6579-7D82-4F25-A08F-C194E29E792E}" dt="2024-06-20T08:40:37.913" v="0"/>
        <pc:sldMkLst>
          <pc:docMk/>
          <pc:sldMk cId="90270464" sldId="10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42299-E701-134C-92C7-E8866AEF44A1}" type="datetimeFigureOut">
              <a:rPr lang="ru-RU" smtClean="0"/>
              <a:t>19.10.2025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9B981-EAFB-244C-960F-69E67DA48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77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7a48ae2c7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f7a48ae2c7_1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1f7a48ae2c7_1_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may argue you want to prevent problems before they happen… often this means by  looking at micro-failures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02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087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Analogies with power outages: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a customer reports no power, it should be treated as a power outage, regardless of the operating status of the power plant.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During troubleshooting, engineers should </a:t>
            </a:r>
            <a:r>
              <a:rPr lang="en-GB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analyze</a:t>
            </a:r>
            <a:r>
              <a:rPr lang="en-GB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wires, power plant telemetry, and other relevant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565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answer is BOTH – client side AND application side… but  primary is app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003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RU" dirty="0"/>
              <a:t>Performance impact benchmark: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747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RU" dirty="0"/>
              <a:t>Performance impact benchmark: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628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539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639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839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28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379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9B981-EAFB-244C-960F-69E67DA4822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26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f943e513f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f943e513f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29" name="Google Shape;129;gbf943e513f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39C7C31-7F9F-AE44-95CA-A91656B3638D}"/>
              </a:ext>
            </a:extLst>
          </p:cNvPr>
          <p:cNvSpPr/>
          <p:nvPr userDrawn="1"/>
        </p:nvSpPr>
        <p:spPr>
          <a:xfrm>
            <a:off x="0" y="0"/>
            <a:ext cx="12192000" cy="1133955"/>
          </a:xfrm>
          <a:prstGeom prst="rect">
            <a:avLst/>
          </a:prstGeom>
          <a:solidFill>
            <a:srgbClr val="2625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2C30D-1374-4670-ACF9-29AE76E21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7942" y="6345238"/>
            <a:ext cx="448733" cy="365125"/>
          </a:xfrm>
        </p:spPr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Заголовок 20">
            <a:extLst>
              <a:ext uri="{FF2B5EF4-FFF2-40B4-BE49-F238E27FC236}">
                <a16:creationId xmlns:a16="http://schemas.microsoft.com/office/drawing/2014/main" id="{F77AF8BE-FBEA-554D-B445-03A283CBEA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409" y="2398655"/>
            <a:ext cx="7746289" cy="2213455"/>
          </a:xfrm>
          <a:ln>
            <a:noFill/>
          </a:ln>
        </p:spPr>
        <p:txBody>
          <a:bodyPr lIns="0" anchor="t"/>
          <a:lstStyle>
            <a:lvl1pPr>
              <a:defRPr sz="4800"/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054477B7-440F-D448-B6A8-BC2FEF36D0F6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92409" y="4965918"/>
            <a:ext cx="4057555" cy="11339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  <a:p>
            <a:pPr lvl="0"/>
            <a:endParaRPr lang="en-US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61A48F-44EA-D94E-874C-769DB19616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4418" y="237396"/>
            <a:ext cx="3012257" cy="6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4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2C30D-1374-4670-ACF9-29AE76E21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AF9CCC-ABD8-7349-BA87-59A09EF2CB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4418" y="477682"/>
            <a:ext cx="3012257" cy="682021"/>
          </a:xfrm>
          <a:prstGeom prst="rect">
            <a:avLst/>
          </a:prstGeom>
        </p:spPr>
      </p:pic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A553C5DB-D288-684C-B92C-229FE5A78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409" y="1958183"/>
            <a:ext cx="7746289" cy="2213455"/>
          </a:xfrm>
          <a:ln>
            <a:noFill/>
          </a:ln>
        </p:spPr>
        <p:txBody>
          <a:bodyPr lIns="0" anchor="t"/>
          <a:lstStyle>
            <a:lvl1pPr>
              <a:defRPr sz="4800"/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E3ECE5F8-049B-7E4D-9D49-6FEA006820AA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92409" y="4645878"/>
            <a:ext cx="4057555" cy="11339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21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39C7C31-7F9F-AE44-95CA-A91656B3638D}"/>
              </a:ext>
            </a:extLst>
          </p:cNvPr>
          <p:cNvSpPr/>
          <p:nvPr userDrawn="1"/>
        </p:nvSpPr>
        <p:spPr>
          <a:xfrm>
            <a:off x="0" y="0"/>
            <a:ext cx="12192000" cy="1627094"/>
          </a:xfrm>
          <a:prstGeom prst="rect">
            <a:avLst/>
          </a:prstGeom>
          <a:solidFill>
            <a:srgbClr val="2625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CE0B54-7845-4918-B613-93253F183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41325"/>
            <a:ext cx="8254365" cy="1185769"/>
          </a:xfrm>
        </p:spPr>
        <p:txBody>
          <a:bodyPr lIns="0" anchor="t"/>
          <a:lstStyle>
            <a:lvl1pPr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2C30D-1374-4670-ACF9-29AE76E21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7942" y="6345238"/>
            <a:ext cx="448733" cy="365125"/>
          </a:xfrm>
        </p:spPr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E19AA8-4071-5F45-A0A6-2695E81F9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9559" y="441325"/>
            <a:ext cx="2277116" cy="51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9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43921037-155C-4C44-AB02-E001DF0253DB}"/>
              </a:ext>
            </a:extLst>
          </p:cNvPr>
          <p:cNvSpPr/>
          <p:nvPr userDrawn="1"/>
        </p:nvSpPr>
        <p:spPr>
          <a:xfrm>
            <a:off x="9158980" y="1587"/>
            <a:ext cx="3033020" cy="6856413"/>
          </a:xfrm>
          <a:custGeom>
            <a:avLst/>
            <a:gdLst>
              <a:gd name="connsiteX0" fmla="*/ 0 w 2450592"/>
              <a:gd name="connsiteY0" fmla="*/ 0 h 6856413"/>
              <a:gd name="connsiteX1" fmla="*/ 2450592 w 2450592"/>
              <a:gd name="connsiteY1" fmla="*/ 0 h 6856413"/>
              <a:gd name="connsiteX2" fmla="*/ 2450592 w 2450592"/>
              <a:gd name="connsiteY2" fmla="*/ 6856413 h 6856413"/>
              <a:gd name="connsiteX3" fmla="*/ 0 w 2450592"/>
              <a:gd name="connsiteY3" fmla="*/ 6856413 h 6856413"/>
              <a:gd name="connsiteX4" fmla="*/ 1245029 w 2450592"/>
              <a:gd name="connsiteY4" fmla="*/ 3428207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0592" h="6856413">
                <a:moveTo>
                  <a:pt x="0" y="0"/>
                </a:moveTo>
                <a:lnTo>
                  <a:pt x="2450592" y="0"/>
                </a:lnTo>
                <a:lnTo>
                  <a:pt x="2450592" y="6856413"/>
                </a:lnTo>
                <a:lnTo>
                  <a:pt x="0" y="6856413"/>
                </a:lnTo>
                <a:lnTo>
                  <a:pt x="1245029" y="3428207"/>
                </a:lnTo>
                <a:close/>
              </a:path>
            </a:pathLst>
          </a:custGeom>
          <a:solidFill>
            <a:srgbClr val="4BB74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224" dirty="0">
              <a:solidFill>
                <a:srgbClr val="4BB748"/>
              </a:solidFill>
              <a:latin typeface="+mn-l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236BD-D872-EF4E-BE0B-3280FB2C1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7069" y="447636"/>
            <a:ext cx="8668636" cy="1139118"/>
          </a:xfrm>
        </p:spPr>
        <p:txBody>
          <a:bodyPr lIns="0" anchor="t"/>
          <a:lstStyle>
            <a:lvl1pPr>
              <a:defRPr sz="4000"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77068" y="1936377"/>
            <a:ext cx="8668637" cy="44088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43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236BD-D872-EF4E-BE0B-3280FB2C1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7069" y="447636"/>
            <a:ext cx="10819606" cy="1139118"/>
          </a:xfrm>
        </p:spPr>
        <p:txBody>
          <a:bodyPr lIns="0" anchor="t"/>
          <a:lstStyle>
            <a:lvl1pPr>
              <a:defRPr sz="4000"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77068" y="1936377"/>
            <a:ext cx="10819607" cy="44088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50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63914D-6311-E745-B8A4-458952CBE4BE}"/>
              </a:ext>
            </a:extLst>
          </p:cNvPr>
          <p:cNvSpPr/>
          <p:nvPr userDrawn="1"/>
        </p:nvSpPr>
        <p:spPr>
          <a:xfrm>
            <a:off x="0" y="0"/>
            <a:ext cx="4367524" cy="6858000"/>
          </a:xfrm>
          <a:prstGeom prst="rect">
            <a:avLst/>
          </a:prstGeom>
          <a:solidFill>
            <a:srgbClr val="4BB7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236BD-D872-EF4E-BE0B-3280FB2C1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1775012"/>
            <a:ext cx="2347278" cy="3550023"/>
          </a:xfrm>
        </p:spPr>
        <p:txBody>
          <a:bodyPr lIns="0" anchor="t"/>
          <a:lstStyle>
            <a:lvl1pPr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4598894" y="441325"/>
            <a:ext cx="6897781" cy="59039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5123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63914D-6311-E745-B8A4-458952CBE4BE}"/>
              </a:ext>
            </a:extLst>
          </p:cNvPr>
          <p:cNvSpPr/>
          <p:nvPr userDrawn="1"/>
        </p:nvSpPr>
        <p:spPr>
          <a:xfrm>
            <a:off x="0" y="0"/>
            <a:ext cx="1325880" cy="6858000"/>
          </a:xfrm>
          <a:prstGeom prst="rect">
            <a:avLst/>
          </a:prstGeom>
          <a:solidFill>
            <a:srgbClr val="4BB7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236BD-D872-EF4E-BE0B-3280FB2C1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1373" y="452754"/>
            <a:ext cx="9915301" cy="1204595"/>
          </a:xfrm>
        </p:spPr>
        <p:txBody>
          <a:bodyPr lIns="0" anchor="t"/>
          <a:lstStyle>
            <a:lvl1pPr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1581373" y="2268694"/>
            <a:ext cx="9915302" cy="40765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AC2810-4DC5-5D40-BCE5-6C158F2B8B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0795" y="6377701"/>
            <a:ext cx="1325880" cy="3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1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63914D-6311-E745-B8A4-458952CBE4BE}"/>
              </a:ext>
            </a:extLst>
          </p:cNvPr>
          <p:cNvSpPr/>
          <p:nvPr userDrawn="1"/>
        </p:nvSpPr>
        <p:spPr>
          <a:xfrm>
            <a:off x="0" y="0"/>
            <a:ext cx="1325880" cy="6858000"/>
          </a:xfrm>
          <a:prstGeom prst="rect">
            <a:avLst/>
          </a:prstGeom>
          <a:solidFill>
            <a:srgbClr val="4BB7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236BD-D872-EF4E-BE0B-3280FB2C1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1373" y="452754"/>
            <a:ext cx="9915301" cy="1204595"/>
          </a:xfrm>
        </p:spPr>
        <p:txBody>
          <a:bodyPr lIns="0" anchor="t"/>
          <a:lstStyle>
            <a:lvl1pPr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AC2810-4DC5-5D40-BCE5-6C158F2B8B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0795" y="6377701"/>
            <a:ext cx="1325880" cy="3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2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236BD-D872-EF4E-BE0B-3280FB2C1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7069" y="447636"/>
            <a:ext cx="7014649" cy="1139118"/>
          </a:xfrm>
        </p:spPr>
        <p:txBody>
          <a:bodyPr lIns="0" anchor="t"/>
          <a:lstStyle>
            <a:lvl1pPr>
              <a:defRPr sz="40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77069" y="1936377"/>
            <a:ext cx="7014649" cy="44088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430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236BD-D872-EF4E-BE0B-3280FB2C1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7069" y="447636"/>
            <a:ext cx="10819606" cy="1139118"/>
          </a:xfrm>
        </p:spPr>
        <p:txBody>
          <a:bodyPr lIns="0" anchor="t"/>
          <a:lstStyle>
            <a:lvl1pPr>
              <a:defRPr sz="40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77069" y="1936377"/>
            <a:ext cx="10819606" cy="44088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062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58812" y="3411053"/>
            <a:ext cx="10819605" cy="19229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D26F35-C9E3-D448-975D-BA80437577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3169" y="5814144"/>
            <a:ext cx="2345662" cy="53109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44B624-2BCE-9645-8C04-159E6D8513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1791775"/>
            <a:ext cx="10819606" cy="1139118"/>
          </a:xfrm>
        </p:spPr>
        <p:txBody>
          <a:bodyPr lIns="0" anchor="t"/>
          <a:lstStyle>
            <a:lvl1pPr algn="ctr">
              <a:defRPr sz="5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646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Пользовательский маке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F10AA9A-7AF2-1947-BA08-75910873B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43D5B97-767D-8640-AE3A-27871A5623E2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58812" y="3411053"/>
            <a:ext cx="10819605" cy="192293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lang="ru-RU"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D26F35-C9E3-D448-975D-BA80437577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3169" y="5814144"/>
            <a:ext cx="2345662" cy="53109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44B624-2BCE-9645-8C04-159E6D8513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1791775"/>
            <a:ext cx="10819606" cy="1139118"/>
          </a:xfrm>
        </p:spPr>
        <p:txBody>
          <a:bodyPr lIns="0" anchor="t"/>
          <a:lstStyle>
            <a:lvl1pPr algn="ctr">
              <a:defRPr sz="5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564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2" name="Google Shape;82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32800" y="6356350"/>
            <a:ext cx="2187488" cy="2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2"/>
          <p:cNvSpPr txBox="1"/>
          <p:nvPr/>
        </p:nvSpPr>
        <p:spPr>
          <a:xfrm>
            <a:off x="810975" y="6406163"/>
            <a:ext cx="44565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© 2023 Percona</a:t>
            </a:r>
            <a:endParaRPr sz="10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439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>
  <p:cSld name="Title Slide 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 r="15511"/>
          <a:stretch/>
        </p:blipFill>
        <p:spPr>
          <a:xfrm>
            <a:off x="0" y="674550"/>
            <a:ext cx="9139901" cy="5409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/>
          <p:nvPr/>
        </p:nvSpPr>
        <p:spPr>
          <a:xfrm>
            <a:off x="9256900" y="662100"/>
            <a:ext cx="2957100" cy="54090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ctrTitle"/>
          </p:nvPr>
        </p:nvSpPr>
        <p:spPr>
          <a:xfrm>
            <a:off x="902000" y="1471524"/>
            <a:ext cx="7315200" cy="18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alibri"/>
              <a:buNone/>
              <a:defRPr sz="59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>
            <a:spLocks noGrp="1"/>
          </p:cNvSpPr>
          <p:nvPr>
            <p:ph type="pic" idx="2"/>
          </p:nvPr>
        </p:nvSpPr>
        <p:spPr>
          <a:xfrm>
            <a:off x="998463" y="3602288"/>
            <a:ext cx="1014900" cy="1014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2222436" y="3714488"/>
            <a:ext cx="5898300" cy="79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25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25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50"/>
              </a:spcBef>
              <a:spcAft>
                <a:spcPts val="25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>
            <a:spLocks noGrp="1"/>
          </p:cNvSpPr>
          <p:nvPr>
            <p:ph type="pic" idx="3"/>
          </p:nvPr>
        </p:nvSpPr>
        <p:spPr>
          <a:xfrm>
            <a:off x="998463" y="4855500"/>
            <a:ext cx="1014900" cy="1014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" name="Google Shape;30;p3"/>
          <p:cNvSpPr txBox="1">
            <a:spLocks noGrp="1"/>
          </p:cNvSpPr>
          <p:nvPr>
            <p:ph type="subTitle" idx="4"/>
          </p:nvPr>
        </p:nvSpPr>
        <p:spPr>
          <a:xfrm>
            <a:off x="2222438" y="5030238"/>
            <a:ext cx="5583300" cy="79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25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25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5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50"/>
              </a:spcBef>
              <a:spcAft>
                <a:spcPts val="25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31" name="Google Shape;3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3024" y="2853472"/>
            <a:ext cx="2780941" cy="1399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437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  <a:defRPr sz="2800" b="1"/>
            </a:lvl1pPr>
            <a:lvl2pPr marL="914400" lvl="1" indent="-3683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Char char="●"/>
              <a:defRPr sz="2400"/>
            </a:lvl2pPr>
            <a:lvl3pPr marL="1371600" lvl="2" indent="-3683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Char char="●"/>
              <a:defRPr sz="2200"/>
            </a:lvl3pPr>
            <a:lvl4pPr marL="1828800" lvl="3" indent="-3683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Char char="●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Char char="●"/>
              <a:defRPr sz="1800"/>
            </a:lvl5pPr>
            <a:lvl6pPr marL="2743200" lvl="5" indent="-355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Char char="●"/>
              <a:defRPr sz="1800"/>
            </a:lvl6pPr>
            <a:lvl7pPr marL="3200400" lvl="6" indent="-355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Char char="●"/>
              <a:defRPr sz="1800"/>
            </a:lvl7pPr>
            <a:lvl8pPr marL="3657600" lvl="7" indent="-355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Char char="●"/>
              <a:defRPr sz="1800"/>
            </a:lvl8pPr>
            <a:lvl9pPr marL="4114800" lvl="8" indent="-355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Char char="●"/>
              <a:defRPr sz="1800"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0761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>
  <p:cSld name="Closing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12831"/>
          <a:stretch/>
        </p:blipFill>
        <p:spPr>
          <a:xfrm>
            <a:off x="-25" y="740200"/>
            <a:ext cx="12192000" cy="531387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>
            <a:spLocks noGrp="1"/>
          </p:cNvSpPr>
          <p:nvPr>
            <p:ph type="subTitle" idx="1"/>
          </p:nvPr>
        </p:nvSpPr>
        <p:spPr>
          <a:xfrm>
            <a:off x="1129616" y="1298448"/>
            <a:ext cx="9932700" cy="4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700"/>
              <a:buNone/>
              <a:defRPr sz="4700" cap="none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04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with attribution">
  <p:cSld name="1_Title and Content with attribu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3869268" y="2200758"/>
            <a:ext cx="3555300" cy="3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b="1" u="none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04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Char char="●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7653131" y="2200758"/>
            <a:ext cx="3555300" cy="3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>
            <a:lvl1pPr marL="457200" lvl="0" indent="-2286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4" name="Google Shape;44;p6"/>
          <p:cNvCxnSpPr/>
          <p:nvPr/>
        </p:nvCxnSpPr>
        <p:spPr>
          <a:xfrm>
            <a:off x="7533861" y="2200758"/>
            <a:ext cx="0" cy="35442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56915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Side Bar">
  <p:cSld name="Title and Content with Side Ba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5314489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1">
                <a:solidFill>
                  <a:srgbClr val="595959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9375594" y="802525"/>
            <a:ext cx="2816400" cy="52437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" name="Google Shape;5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63024" y="2853472"/>
            <a:ext cx="2780941" cy="1399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7027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 2">
  <p:cSld name="Section Head 2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200"/>
              <a:buNone/>
              <a:defRPr sz="32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575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2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2954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3"/>
          </p:nvPr>
        </p:nvSpPr>
        <p:spPr>
          <a:xfrm>
            <a:off x="3866025" y="1010375"/>
            <a:ext cx="3474600" cy="813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ubTitle" idx="4"/>
          </p:nvPr>
        </p:nvSpPr>
        <p:spPr>
          <a:xfrm>
            <a:off x="7818525" y="1010375"/>
            <a:ext cx="3474600" cy="813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910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1100015" y="1895302"/>
            <a:ext cx="10084453" cy="408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1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1091702" y="758953"/>
            <a:ext cx="10092765" cy="862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Calibri"/>
              <a:buNone/>
              <a:defRPr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11"/>
          <p:cNvSpPr txBox="1"/>
          <p:nvPr/>
        </p:nvSpPr>
        <p:spPr>
          <a:xfrm>
            <a:off x="1091700" y="6406150"/>
            <a:ext cx="44565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© 2024 |  Percona</a:t>
            </a:r>
            <a:endParaRPr sz="10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32800" y="6356350"/>
            <a:ext cx="2187488" cy="26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1"/>
          <p:cNvPicPr preferRelativeResize="0"/>
          <p:nvPr/>
        </p:nvPicPr>
        <p:blipFill rotWithShape="1">
          <a:blip r:embed="rId3">
            <a:alphaModFix/>
          </a:blip>
          <a:srcRect l="51697" r="38745" b="-140"/>
          <a:stretch/>
        </p:blipFill>
        <p:spPr>
          <a:xfrm>
            <a:off x="-1" y="716250"/>
            <a:ext cx="1033851" cy="5416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9165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12"/>
          <p:cNvSpPr txBox="1"/>
          <p:nvPr/>
        </p:nvSpPr>
        <p:spPr>
          <a:xfrm>
            <a:off x="1187200" y="6406150"/>
            <a:ext cx="44565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© 2024 |  Percona</a:t>
            </a:r>
            <a:endParaRPr sz="10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32800" y="6356350"/>
            <a:ext cx="2187488" cy="26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3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C20852-E455-4297-8430-B944B9B3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69" y="447635"/>
            <a:ext cx="108196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4B10E-6C0A-45BA-B85A-A1F99FD79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5" y="6345238"/>
            <a:ext cx="448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FF0C7-08F6-4A6D-B919-9E8E4010E60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33670CC-A1CA-B141-B3A7-7B87EF8C3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Title</a:t>
            </a:r>
            <a:endParaRPr lang="ru-RU" dirty="0"/>
          </a:p>
          <a:p>
            <a:pPr lvl="1"/>
            <a:r>
              <a:rPr lang="en-US" dirty="0"/>
              <a:t>subtitle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05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53" r:id="rId3"/>
    <p:sldLayoutId id="2147483672" r:id="rId4"/>
    <p:sldLayoutId id="2147483678" r:id="rId5"/>
    <p:sldLayoutId id="2147483674" r:id="rId6"/>
    <p:sldLayoutId id="2147483681" r:id="rId7"/>
    <p:sldLayoutId id="2147483682" r:id="rId8"/>
    <p:sldLayoutId id="2147483676" r:id="rId9"/>
    <p:sldLayoutId id="2147483677" r:id="rId10"/>
    <p:sldLayoutId id="2147483675" r:id="rId11"/>
    <p:sldLayoutId id="2147483683" r:id="rId12"/>
    <p:sldLayoutId id="214748368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000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+mn-lt"/>
          <a:ea typeface="+mn-ea"/>
          <a:cs typeface="Poppins Medium" pitchFamily="2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2">
            <a:alphaModFix/>
          </a:blip>
          <a:srcRect l="41507" r="27224" b="3418"/>
          <a:stretch/>
        </p:blipFill>
        <p:spPr>
          <a:xfrm>
            <a:off x="-2179" y="816950"/>
            <a:ext cx="3382548" cy="522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●"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 txBox="1"/>
          <p:nvPr/>
        </p:nvSpPr>
        <p:spPr>
          <a:xfrm>
            <a:off x="810975" y="6406163"/>
            <a:ext cx="44565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© 2024 Percona</a:t>
            </a:r>
            <a:endParaRPr sz="10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20320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bin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oroot/coroot-pg-agent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.png"/><Relationship Id="rId7" Type="http://schemas.openxmlformats.org/officeDocument/2006/relationships/hyperlink" Target="http://www.peterzaitsev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twitter.com/PeterZaitsev" TargetMode="External"/><Relationship Id="rId5" Type="http://schemas.openxmlformats.org/officeDocument/2006/relationships/hyperlink" Target="https://www.linkedin.com/in/peterzaitsev/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>
            <a:spLocks noGrp="1"/>
          </p:cNvSpPr>
          <p:nvPr>
            <p:ph type="sldNum" idx="12"/>
          </p:nvPr>
        </p:nvSpPr>
        <p:spPr>
          <a:xfrm>
            <a:off x="262465" y="6356350"/>
            <a:ext cx="1530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EF596B-754E-85B8-85E4-0394CFF7C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DE9CFF-ADC9-1F5B-1F9B-473D897BDB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30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24F7F5D8-9453-F880-5D58-74B6638CC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84;p13">
            <a:extLst>
              <a:ext uri="{FF2B5EF4-FFF2-40B4-BE49-F238E27FC236}">
                <a16:creationId xmlns:a16="http://schemas.microsoft.com/office/drawing/2014/main" id="{11FF3BDD-FCA2-201A-5217-0FE281D239A7}"/>
              </a:ext>
            </a:extLst>
          </p:cNvPr>
          <p:cNvSpPr txBox="1">
            <a:spLocks/>
          </p:cNvSpPr>
          <p:nvPr/>
        </p:nvSpPr>
        <p:spPr>
          <a:xfrm>
            <a:off x="2132610" y="2702746"/>
            <a:ext cx="7926780" cy="149542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Cloud-native Postgres observability: from client apps to underlying cloud resources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47BD5833-DA19-7D43-5C80-598CBC854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0" r="12460"/>
          <a:stretch>
            <a:fillRect/>
          </a:stretch>
        </p:blipFill>
        <p:spPr>
          <a:xfrm>
            <a:off x="623084" y="4666150"/>
            <a:ext cx="1497013" cy="1495425"/>
          </a:xfrm>
          <a:prstGeom prst="ellipse">
            <a:avLst/>
          </a:prstGeom>
        </p:spPr>
      </p:pic>
      <p:sp>
        <p:nvSpPr>
          <p:cNvPr id="5" name="Google Shape;86;p13">
            <a:extLst>
              <a:ext uri="{FF2B5EF4-FFF2-40B4-BE49-F238E27FC236}">
                <a16:creationId xmlns:a16="http://schemas.microsoft.com/office/drawing/2014/main" id="{47F8B973-2FF7-0DEE-C7F7-B9DC7E616656}"/>
              </a:ext>
            </a:extLst>
          </p:cNvPr>
          <p:cNvSpPr txBox="1">
            <a:spLocks/>
          </p:cNvSpPr>
          <p:nvPr/>
        </p:nvSpPr>
        <p:spPr>
          <a:xfrm>
            <a:off x="2236520" y="5004163"/>
            <a:ext cx="2792679" cy="81939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Poppins Medium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Peter Zaitsev,</a:t>
            </a:r>
          </a:p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Co-Founder at </a:t>
            </a:r>
            <a:r>
              <a:rPr lang="en-US" sz="18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Coroot</a:t>
            </a:r>
            <a:endParaRPr lang="en-US" sz="18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October 23, 2025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BDFCF7-49C9-AC14-5A7C-83BF6AC977F5}"/>
              </a:ext>
            </a:extLst>
          </p:cNvPr>
          <p:cNvSpPr txBox="1"/>
          <p:nvPr/>
        </p:nvSpPr>
        <p:spPr>
          <a:xfrm>
            <a:off x="3388425" y="696425"/>
            <a:ext cx="60999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400" b="1" i="0" dirty="0">
                <a:solidFill>
                  <a:srgbClr val="FFFFFF"/>
                </a:solidFill>
                <a:effectLst/>
                <a:latin typeface="Avenir"/>
              </a:rPr>
              <a:t>OPEN SOURCE</a:t>
            </a:r>
          </a:p>
          <a:p>
            <a:pPr algn="l">
              <a:buNone/>
            </a:pPr>
            <a:r>
              <a:rPr lang="en-US" sz="2400" b="1" i="0" dirty="0">
                <a:solidFill>
                  <a:srgbClr val="72378C"/>
                </a:solidFill>
                <a:effectLst/>
                <a:latin typeface="Avenir"/>
              </a:rPr>
              <a:t>OBSERVABILITY</a:t>
            </a:r>
            <a:endParaRPr lang="en-US" sz="2400" b="1" i="0" dirty="0">
              <a:solidFill>
                <a:srgbClr val="FFFFFF"/>
              </a:solidFill>
              <a:effectLst/>
              <a:latin typeface="Avenir"/>
            </a:endParaRPr>
          </a:p>
          <a:p>
            <a:pPr algn="l">
              <a:buNone/>
            </a:pPr>
            <a:r>
              <a:rPr lang="en-US" sz="2400" b="1" i="0" dirty="0">
                <a:solidFill>
                  <a:srgbClr val="FFFFFF"/>
                </a:solidFill>
                <a:effectLst/>
                <a:latin typeface="Avenir"/>
              </a:rPr>
              <a:t>DAY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/>
          <a:lstStyle/>
          <a:p>
            <a:r>
              <a:rPr lang="en-GB" dirty="0"/>
              <a:t>Modern systems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152775"/>
            <a:ext cx="9915302" cy="31924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Hundreds or even thousands of services dynamically allocated to nodes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Nodes are dynamic and can appear and disappear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Network-attached volumes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something goes wrong: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Troubleshooting follows the system’s topology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Analysis of extensive telemetry, from application latency to EBS performance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CEE2A9-FB79-AE15-C955-972825A67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256" y="859999"/>
            <a:ext cx="6759534" cy="214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8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C69A6-84D1-9C4D-0787-DB3E0ED9C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1280679"/>
            <a:ext cx="9833548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Modern Systems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ubtitle 3">
            <a:extLst>
              <a:ext uri="{FF2B5EF4-FFF2-40B4-BE49-F238E27FC236}">
                <a16:creationId xmlns:a16="http://schemas.microsoft.com/office/drawing/2014/main" id="{81BC0DEB-FC08-D07D-7F83-CC629658B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9225" y="2890978"/>
            <a:ext cx="9924203" cy="3004581"/>
          </a:xfr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Siloed Knowledge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Siloed Responsibility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Siloed Monitoring Systems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Finding out the problematic component can be harder than fixing the issue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B42DD5-4201-3A60-624A-941269B0E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A4FF0C7-08F6-4A6D-B919-9E8E4010E60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42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/>
          <a:lstStyle/>
          <a:p>
            <a:r>
              <a:rPr lang="en-US" dirty="0"/>
              <a:t>Observability is …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4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r>
              <a:rPr lang="en-US" dirty="0"/>
              <a:t>… being able answer questions about your system: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80808"/>
                </a:solidFill>
                <a:effectLst/>
                <a:highlight>
                  <a:srgbClr val="FFFFFF"/>
                </a:highlight>
              </a:rPr>
              <a:t>How is the system performing right now?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80808"/>
                </a:solidFill>
                <a:effectLst/>
                <a:highlight>
                  <a:srgbClr val="FFFFFF"/>
                </a:highlight>
              </a:rPr>
              <a:t>How does its performance compare to an hour ago?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80808"/>
                </a:solidFill>
                <a:effectLst/>
                <a:highlight>
                  <a:srgbClr val="FFFFFF"/>
                </a:highlight>
              </a:rPr>
              <a:t>Why are some requests failing?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80808"/>
                </a:solidFill>
                <a:effectLst/>
                <a:highlight>
                  <a:srgbClr val="FFFFFF"/>
                </a:highlight>
              </a:rPr>
              <a:t>Why are certain requests taking longer than expected?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rgbClr val="080808"/>
              </a:solidFill>
              <a:highlight>
                <a:srgbClr val="FFFFFF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Observability is most valuable during system failures or issues, so we should think of it by considering failure scenarios</a:t>
            </a:r>
          </a:p>
          <a:p>
            <a:endParaRPr lang="en-GB" dirty="0">
              <a:solidFill>
                <a:srgbClr val="080808"/>
              </a:solidFill>
              <a:effectLst/>
              <a:highlight>
                <a:srgbClr val="FFFFFF"/>
              </a:highlight>
            </a:endParaRPr>
          </a:p>
          <a:p>
            <a:endParaRPr lang="en-GB" dirty="0">
              <a:solidFill>
                <a:srgbClr val="080808"/>
              </a:solidFill>
              <a:effectLst/>
              <a:highlight>
                <a:srgbClr val="FFFFFF"/>
              </a:highlight>
            </a:endParaRP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89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dirty="0"/>
              <a:t>What can possibly go wrong here?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5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333EAB-8D38-13AD-7196-90757BDF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652" y="1391692"/>
            <a:ext cx="3958446" cy="1013515"/>
          </a:xfrm>
          <a:prstGeom prst="rect">
            <a:avLst/>
          </a:prstGeom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2770331"/>
            <a:ext cx="9915302" cy="35749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app is not available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DB is not available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Network connectivity issues between the app and the DB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Network delay between the app and the DB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DB responses slowly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DB rejects connections from the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...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628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 fontScale="90000"/>
          </a:bodyPr>
          <a:lstStyle/>
          <a:p>
            <a:r>
              <a:rPr lang="en-GB" dirty="0"/>
              <a:t>When we only look at the DB, we don't see the big picture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6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333EAB-8D38-13AD-7196-90757BDFF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277" y="1756816"/>
            <a:ext cx="3958446" cy="1013515"/>
          </a:xfrm>
          <a:prstGeom prst="rect">
            <a:avLst/>
          </a:prstGeom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386169"/>
            <a:ext cx="9915302" cy="295906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Error counters are not available in </a:t>
            </a:r>
            <a:r>
              <a:rPr lang="en-GB" b="1" dirty="0" err="1"/>
              <a:t>pg_stat</a:t>
            </a:r>
            <a:r>
              <a:rPr lang="en-GB" b="1" dirty="0"/>
              <a:t>_*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Per-client query statistics are not provided in </a:t>
            </a:r>
            <a:r>
              <a:rPr lang="en-GB" b="1" dirty="0" err="1"/>
              <a:t>pg_stat</a:t>
            </a:r>
            <a:r>
              <a:rPr lang="en-GB" b="1" dirty="0"/>
              <a:t>_*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Query latency in </a:t>
            </a:r>
            <a:r>
              <a:rPr lang="en-US" b="1" dirty="0" err="1"/>
              <a:t>pg_stat_statements</a:t>
            </a:r>
            <a:r>
              <a:rPr lang="en-US" dirty="0"/>
              <a:t> doesn’t include network latency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170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/>
          <a:lstStyle/>
          <a:p>
            <a:r>
              <a:rPr lang="en-GB" dirty="0"/>
              <a:t>“The customer is always right”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7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Let’s consider databases as utility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Service Level metrics (availability, latency) should be measured on the client’s side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database-side metrics are needed to “explain” the DB’s behavior, e.g., why the DB is rejecting connections or performing slowly.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42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/>
          <a:lstStyle/>
          <a:p>
            <a:r>
              <a:rPr lang="en-US" dirty="0"/>
              <a:t>Client-side query statistics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8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r>
              <a:rPr lang="en-US" b="1" dirty="0"/>
              <a:t>What we want to know: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number of queries from a given app instance to a particular DB instance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Errors (TCP level, L7-protocol level)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Latency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How we can gather these statistics: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Instrumenting apps with </a:t>
            </a:r>
            <a:r>
              <a:rPr lang="en-US" dirty="0" err="1"/>
              <a:t>OpenTelemetry</a:t>
            </a:r>
            <a:r>
              <a:rPr lang="en-US" dirty="0"/>
              <a:t> SDKs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Using </a:t>
            </a:r>
            <a:r>
              <a:rPr lang="en-US" dirty="0" err="1"/>
              <a:t>eBPF</a:t>
            </a:r>
            <a:r>
              <a:rPr lang="en-US" dirty="0"/>
              <a:t> to capture queries made by every process/container to measure the statistics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713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 fontScale="90000"/>
          </a:bodyPr>
          <a:lstStyle/>
          <a:p>
            <a:r>
              <a:rPr lang="en-US" dirty="0"/>
              <a:t>Instrumenting apps with </a:t>
            </a:r>
            <a:r>
              <a:rPr lang="en-US" dirty="0" err="1"/>
              <a:t>OpenTelemetry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9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/>
              <a:t>OpenTelemetry</a:t>
            </a:r>
            <a:r>
              <a:rPr lang="en-US" dirty="0"/>
              <a:t> is a vendor-neutral framework for instrumentation applications, including database calls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SDKs are available for many programming languages and frameworks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wraps every database call to gather statistics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7B1B16-E639-C4E6-7A99-4638D9100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37" y="3198494"/>
            <a:ext cx="9805308" cy="228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24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 fontScale="90000"/>
          </a:bodyPr>
          <a:lstStyle/>
          <a:p>
            <a:r>
              <a:rPr lang="en-US" dirty="0"/>
              <a:t>Instrumenting apps with </a:t>
            </a:r>
            <a:r>
              <a:rPr lang="en-US" dirty="0" err="1"/>
              <a:t>OpenTelemetry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10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r>
              <a:rPr lang="en-US" dirty="0"/>
              <a:t>With distributed tracing we can know exactly what’s happened with any given request</a:t>
            </a:r>
          </a:p>
          <a:p>
            <a:endParaRPr lang="en-US" dirty="0"/>
          </a:p>
          <a:p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4E64DF-C7C6-9D54-A789-D22E7BBE1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564" y="2357015"/>
            <a:ext cx="9829324" cy="30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12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 fontScale="90000"/>
          </a:bodyPr>
          <a:lstStyle/>
          <a:p>
            <a:r>
              <a:rPr lang="en-GB" dirty="0"/>
              <a:t>Challenges associated with Distributed Tracing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11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2033081"/>
            <a:ext cx="9915302" cy="431215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Huge volume of telemetry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Hard to achieve 100% coverage without blind spots (e.g., legacy services)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Requires code changes and application deployments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Potential overhead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128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GB" sz="3600" dirty="0" err="1"/>
              <a:t>eBPF</a:t>
            </a:r>
            <a:r>
              <a:rPr lang="en-GB" sz="3600" dirty="0"/>
              <a:t>-based instrumentation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12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 agent captures network calls from each process running on the node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parses L7 protocols including Postgres Wire Protocol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Doesn’t require code changes, so can instrument even legacy and 3</a:t>
            </a:r>
            <a:r>
              <a:rPr lang="en-US" baseline="30000" dirty="0"/>
              <a:t>rd</a:t>
            </a:r>
            <a:r>
              <a:rPr lang="en-US" dirty="0"/>
              <a:t>-party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be integrated in minutes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capture stats even within SSL-enabled connections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Query latency contains network latency since it’s measured on client’s side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Doesn’t affect application latency*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Open-source implementations supporting Postgres: </a:t>
            </a:r>
            <a:r>
              <a:rPr lang="en-US" b="1" dirty="0" err="1"/>
              <a:t>Coroot</a:t>
            </a:r>
            <a:r>
              <a:rPr lang="en-US" dirty="0"/>
              <a:t>, </a:t>
            </a:r>
            <a:r>
              <a:rPr lang="en-US" b="1" dirty="0"/>
              <a:t>Pixie, </a:t>
            </a:r>
            <a:r>
              <a:rPr lang="en-US" b="1" dirty="0" err="1"/>
              <a:t>eCapture</a:t>
            </a:r>
            <a:endParaRPr lang="en-US" b="1" dirty="0"/>
          </a:p>
          <a:p>
            <a:endParaRPr lang="en-US" dirty="0"/>
          </a:p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https://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coroot.com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/docs/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coroot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-community-edition/getting-started/performance-impact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346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eBPF</a:t>
            </a:r>
            <a:r>
              <a:rPr lang="en-GB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-based instrumentation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13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pPr algn="l"/>
            <a:r>
              <a:rPr lang="en-GB" dirty="0"/>
              <a:t>Capturing System Calls: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connect(): obtaining PID, FD, destination IP:PORT, and status.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write(), </a:t>
            </a:r>
            <a:r>
              <a:rPr lang="en-GB" dirty="0" err="1"/>
              <a:t>writev</a:t>
            </a:r>
            <a:r>
              <a:rPr lang="en-GB" dirty="0"/>
              <a:t>(), </a:t>
            </a:r>
            <a:r>
              <a:rPr lang="en-GB" dirty="0" err="1"/>
              <a:t>sendmsg</a:t>
            </a:r>
            <a:r>
              <a:rPr lang="en-GB" dirty="0"/>
              <a:t>(), </a:t>
            </a:r>
            <a:r>
              <a:rPr lang="en-GB" dirty="0" err="1"/>
              <a:t>sendto</a:t>
            </a:r>
            <a:r>
              <a:rPr lang="en-GB" dirty="0"/>
              <a:t>(), </a:t>
            </a:r>
            <a:r>
              <a:rPr lang="en-GB" dirty="0" err="1"/>
              <a:t>SSL_write</a:t>
            </a:r>
            <a:r>
              <a:rPr lang="en-GB" dirty="0"/>
              <a:t>(), read(), </a:t>
            </a:r>
            <a:r>
              <a:rPr lang="en-GB" dirty="0" err="1"/>
              <a:t>readv</a:t>
            </a:r>
            <a:r>
              <a:rPr lang="en-GB" dirty="0"/>
              <a:t>(), </a:t>
            </a:r>
            <a:r>
              <a:rPr lang="en-GB" dirty="0" err="1"/>
              <a:t>recvmsg</a:t>
            </a:r>
            <a:r>
              <a:rPr lang="en-GB" dirty="0"/>
              <a:t>(), </a:t>
            </a:r>
            <a:r>
              <a:rPr lang="en-GB" dirty="0" err="1"/>
              <a:t>recvfrom</a:t>
            </a:r>
            <a:r>
              <a:rPr lang="en-GB" dirty="0"/>
              <a:t>(), </a:t>
            </a:r>
            <a:r>
              <a:rPr lang="en-GB" dirty="0" err="1"/>
              <a:t>SSL_read</a:t>
            </a:r>
            <a:r>
              <a:rPr lang="en-GB" dirty="0"/>
              <a:t>(): monitoring for Postgres protocol frames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620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 err="1"/>
              <a:t>eBPF</a:t>
            </a:r>
            <a:r>
              <a:rPr lang="en-US" sz="3600" dirty="0"/>
              <a:t>-based instrumentation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14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r>
              <a:rPr lang="en-GB" dirty="0"/>
              <a:t>Postgres Protocol Parsing: </a:t>
            </a:r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Identifying Postgres protocol frames requires parsing only ~10 bytes of payload in kernel-space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Payloads (up to 1kB) are transferred to user-space along with (PID, FD, timestamp, payload)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Client app container is resolved using PID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Connection destination IP:PORT is resolved using PID + FD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tracing is enabled, payload parsing extracts query text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For prepared statements, the agent maintains a mapping of </a:t>
            </a:r>
            <a:r>
              <a:rPr lang="en-GB" i="1" dirty="0" err="1"/>
              <a:t>statement_id</a:t>
            </a:r>
            <a:r>
              <a:rPr lang="en-GB" dirty="0"/>
              <a:t> to </a:t>
            </a:r>
            <a:r>
              <a:rPr lang="en-GB" i="1" dirty="0" err="1"/>
              <a:t>statement_text</a:t>
            </a:r>
            <a:endParaRPr lang="en-US" i="1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978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 err="1"/>
              <a:t>eBPF</a:t>
            </a:r>
            <a:r>
              <a:rPr lang="en-US" sz="3600" dirty="0"/>
              <a:t>: performance impact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15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r>
              <a:rPr lang="en-GB" dirty="0"/>
              <a:t>The Linux kernel ensures minimal interruption to kernel code execution by validating each </a:t>
            </a:r>
            <a:r>
              <a:rPr lang="en-GB" dirty="0" err="1"/>
              <a:t>eBPF</a:t>
            </a:r>
            <a:r>
              <a:rPr lang="en-GB" dirty="0"/>
              <a:t> program before execution: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highlight>
                  <a:srgbClr val="FFFFFF"/>
                </a:highlight>
                <a:latin typeface="Poppins" pitchFamily="2" charset="77"/>
              </a:rPr>
              <a:t>Program </a:t>
            </a:r>
            <a:r>
              <a:rPr lang="en-GB" b="1" i="0" dirty="0">
                <a:effectLst/>
                <a:highlight>
                  <a:srgbClr val="FFFFFF"/>
                </a:highlight>
                <a:latin typeface="Poppins" pitchFamily="2" charset="77"/>
              </a:rPr>
              <a:t>must</a:t>
            </a:r>
            <a:r>
              <a:rPr lang="en-GB" b="0" i="0" dirty="0">
                <a:effectLst/>
                <a:highlight>
                  <a:srgbClr val="FFFFFF"/>
                </a:highlight>
                <a:latin typeface="Poppins" pitchFamily="2" charset="77"/>
              </a:rPr>
              <a:t> have a finite complexity.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verifier evaluates all possible execution paths within configured upper complexity limits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r>
              <a:rPr lang="en-GB" dirty="0"/>
              <a:t>Communication between kernel-space and user-space programs occurs through a ring buffer: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If the user-space program delays data reading, it may miss data due to overwriting</a:t>
            </a:r>
            <a:br>
              <a:rPr lang="en-GB" dirty="0"/>
            </a:br>
            <a:endParaRPr lang="en-GB" dirty="0"/>
          </a:p>
          <a:p>
            <a:r>
              <a:rPr lang="en-GB" b="1" dirty="0"/>
              <a:t>For observability, it’s a great deal: although we might lose some telemetry data, we can be sure that there is no impact on performance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501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 err="1"/>
              <a:t>eBPF</a:t>
            </a:r>
            <a:r>
              <a:rPr lang="en-US" sz="3600" dirty="0"/>
              <a:t>-based metrics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16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4066232"/>
            <a:ext cx="9915302" cy="2279006"/>
          </a:xfrm>
        </p:spPr>
        <p:txBody>
          <a:bodyPr/>
          <a:lstStyle/>
          <a:p>
            <a:r>
              <a:rPr lang="en-US" dirty="0"/>
              <a:t>We know how each application instance communicates with each DB instance: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Queries per second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Errors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Latency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134B57-8205-E447-EA6C-DD9B99DF4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752" y="1265847"/>
            <a:ext cx="10224289" cy="267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06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 err="1"/>
              <a:t>eBPF</a:t>
            </a:r>
            <a:r>
              <a:rPr lang="en-US" sz="3600" dirty="0"/>
              <a:t>-based traces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17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4754640"/>
            <a:ext cx="9915302" cy="159059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Traces are extremely useful for identifying the particular queries within an anomaly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They also provide a more granular distribution of queries by latency and status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B1CA8C-69F2-0200-1C1A-C0F5C0D66E68}"/>
              </a:ext>
            </a:extLst>
          </p:cNvPr>
          <p:cNvSpPr txBox="1"/>
          <p:nvPr/>
        </p:nvSpPr>
        <p:spPr>
          <a:xfrm>
            <a:off x="2752928" y="43482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246C3-BC40-97E0-ECC5-B60E7010850E}"/>
              </a:ext>
            </a:extLst>
          </p:cNvPr>
          <p:cNvSpPr txBox="1"/>
          <p:nvPr/>
        </p:nvSpPr>
        <p:spPr>
          <a:xfrm>
            <a:off x="2295728" y="42509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691FC-4172-41D9-8B8B-2D44A0A7E6B9}"/>
              </a:ext>
            </a:extLst>
          </p:cNvPr>
          <p:cNvSpPr txBox="1"/>
          <p:nvPr/>
        </p:nvSpPr>
        <p:spPr>
          <a:xfrm>
            <a:off x="2071991" y="44552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R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468E94-CD2D-79C9-5CDB-68C5A718B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603" y="1051450"/>
            <a:ext cx="7313669" cy="356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96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/>
              <a:t>Postgres metrics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18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pPr algn="l"/>
            <a:r>
              <a:rPr lang="en-GB" dirty="0" err="1"/>
              <a:t>eBPF</a:t>
            </a:r>
            <a:r>
              <a:rPr lang="en-GB" dirty="0"/>
              <a:t>-based metrics and traces can’t answer all questions: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Why is the database performing slower than before?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Why is the database rejecting new client connections?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While </a:t>
            </a:r>
            <a:r>
              <a:rPr lang="en-GB" dirty="0" err="1"/>
              <a:t>eBPF</a:t>
            </a:r>
            <a:r>
              <a:rPr lang="en-GB" dirty="0"/>
              <a:t>-based metrics can highlight what is happening, to answer WHY it’s happening, we need to collect other metrics.</a:t>
            </a:r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621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Why are my queries executed slower that usual?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19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 lack of CPU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Node CPU capacity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Resource limits leading to CPU throttling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Resource contention caused by other applications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Resource contention caused by other queries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Issues related to I/O performance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Volume I/O capacity (Block storage I/O limits, hardware performance)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High I/O latency, particularly with network-attached volumes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Resource contention due to other applications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Resource contention due to other queries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Using temp files due to insufficient </a:t>
            </a:r>
            <a:r>
              <a:rPr lang="en-GB" i="1" dirty="0" err="1"/>
              <a:t>work_mem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Locks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4556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/>
              <a:t>CPU related metrics: CPU delay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20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297677"/>
            <a:ext cx="10236206" cy="304756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The Linux kernel reports CPU delay, indicating how long a specific process or container has been waiting for CPU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i="0" dirty="0">
              <a:effectLst/>
              <a:highlight>
                <a:srgbClr val="FFFFFF"/>
              </a:highlight>
              <a:latin typeface="Poppins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0" dirty="0">
                <a:effectLst/>
                <a:highlight>
                  <a:srgbClr val="FFFFFF"/>
                </a:highlight>
                <a:latin typeface="Poppins" pitchFamily="2" charset="77"/>
              </a:rPr>
              <a:t>For instance, if you observe a delay of 150ms per second, it signifies that you are experiencing an additional latency of 150ms, which is spread across all queries processed during that wall-clock second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highlight>
                <a:srgbClr val="FFFFFF"/>
              </a:highlight>
              <a:latin typeface="Poppins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highlight>
                  <a:srgbClr val="FFFFFF"/>
                </a:highlight>
                <a:latin typeface="Poppins" pitchFamily="2" charset="77"/>
              </a:rPr>
              <a:t>Next steps: check CPU throttling, node CPU usage, other CPU consumers</a:t>
            </a:r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6D9ED4-78C7-C0AF-6DFA-58A7AE947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103" y="1140977"/>
            <a:ext cx="5242445" cy="199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04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/>
              <a:t>CPU related metrics: CPU throttling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21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297677"/>
            <a:ext cx="10236206" cy="304756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When a container hits its CPU limit and exhausts the allowed CPU bandwidth, it gets throttled for the remainder of that period.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This introduces additional latency spread across all queries processed during that wall-clock second.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If a container is CPU-limited (throttled), the CPU delay metric will also increase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CAEAA6-D501-A1B7-866A-00E8C172E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867" y="1160977"/>
            <a:ext cx="5113768" cy="184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04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/>
              <a:t>CPU related metrics: CPU usage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22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1645" y="3297677"/>
            <a:ext cx="10236206" cy="304756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Node CPU capacity always is limited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Processes on the same node compete for CPU time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In dynamic environments like Kubernetes, it's useful to track CPU usage per application running on a node to explain any CPU usage anomalies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21C3E-6DC8-2307-22E6-3A511FE91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374" y="1021705"/>
            <a:ext cx="5250102" cy="19108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91AA15-28D1-C0EF-95E3-FAD365B61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475" y="1081205"/>
            <a:ext cx="4986103" cy="18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42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sz="3600" dirty="0"/>
              <a:t>CPU related metrics: CPU usage by queries</a:t>
            </a:r>
            <a:endParaRPr lang="ru-RU" sz="36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23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1645" y="3297677"/>
            <a:ext cx="10236206" cy="304756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Postgres doesn’t count CPU usage by queries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To </a:t>
            </a:r>
            <a:r>
              <a:rPr lang="en-GB" b="1" dirty="0"/>
              <a:t>roughly</a:t>
            </a:r>
            <a:r>
              <a:rPr lang="en-GB" dirty="0"/>
              <a:t> estimate that we can use total query execution time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i="1" dirty="0" err="1"/>
              <a:t>pg_stat_statements</a:t>
            </a:r>
            <a:r>
              <a:rPr lang="en-GB" i="1" dirty="0"/>
              <a:t> </a:t>
            </a:r>
            <a:r>
              <a:rPr lang="en-GB" dirty="0"/>
              <a:t>provides statistics only for finished queries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 get visibility into long-running queries that are not finished yet, we need to merge statistics from </a:t>
            </a:r>
            <a:r>
              <a:rPr lang="en-GB" i="1" dirty="0" err="1"/>
              <a:t>pg_stat_statements</a:t>
            </a:r>
            <a:r>
              <a:rPr lang="en-GB" i="1" dirty="0"/>
              <a:t> </a:t>
            </a:r>
            <a:r>
              <a:rPr lang="en-GB" dirty="0"/>
              <a:t>and </a:t>
            </a:r>
            <a:r>
              <a:rPr lang="en-GB" i="1" dirty="0" err="1"/>
              <a:t>pg_stat_activity</a:t>
            </a:r>
            <a:endParaRPr lang="en-GB" i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BEEEB9-14B2-B8B1-C92A-457534E52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990" y="1024245"/>
            <a:ext cx="5299920" cy="214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28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pPr algn="l"/>
            <a:r>
              <a:rPr lang="en-GB" i="1" dirty="0" err="1"/>
              <a:t>pg_stat_statement</a:t>
            </a:r>
            <a:r>
              <a:rPr lang="en-GB" dirty="0"/>
              <a:t> visibility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24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1645" y="3429000"/>
            <a:ext cx="10236206" cy="291623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Only displays finished queries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Queries that finish with errors/timeout are not taken into account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8DB229F-3C79-71BA-FABD-3A62F935B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4704" y="1501553"/>
            <a:ext cx="10143147" cy="137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85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pPr algn="l"/>
            <a:r>
              <a:rPr lang="en-GB" i="1" dirty="0" err="1"/>
              <a:t>pg_stat_activity</a:t>
            </a:r>
            <a:r>
              <a:rPr lang="en-GB" dirty="0"/>
              <a:t> visibility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25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1645" y="3429000"/>
            <a:ext cx="10236206" cy="291623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Doesn’t track history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Hard to track short-lived queries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A20D966-1945-705A-F4A1-6F4F985CC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4603" y="1469192"/>
            <a:ext cx="9915301" cy="134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75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GB" sz="3600" i="1" dirty="0" err="1"/>
              <a:t>pg_stat_statements</a:t>
            </a:r>
            <a:r>
              <a:rPr lang="en-GB" sz="3600" i="1" dirty="0"/>
              <a:t> </a:t>
            </a:r>
            <a:r>
              <a:rPr lang="ru-RU" sz="3600" dirty="0"/>
              <a:t>+</a:t>
            </a:r>
            <a:r>
              <a:rPr lang="en-GB" sz="3600" dirty="0"/>
              <a:t> </a:t>
            </a:r>
            <a:r>
              <a:rPr lang="en-GB" sz="3600" i="1" dirty="0" err="1"/>
              <a:t>pg_stat_activity</a:t>
            </a:r>
            <a:r>
              <a:rPr lang="en-GB" sz="3600" i="1" dirty="0"/>
              <a:t> </a:t>
            </a:r>
            <a:endParaRPr lang="ru-RU" sz="3600" i="1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26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1537487"/>
            <a:ext cx="9915302" cy="480775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To achieve full query visibility, we implemented </a:t>
            </a:r>
            <a:r>
              <a:rPr lang="en-GB" dirty="0"/>
              <a:t>an open-source (Apache 2.0) Prometheus metric exporter for Postgres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It aggregates data from </a:t>
            </a:r>
            <a:r>
              <a:rPr lang="en-GB" i="1" dirty="0" err="1"/>
              <a:t>pg_stat_statements</a:t>
            </a:r>
            <a:r>
              <a:rPr lang="en-GB" i="1" dirty="0"/>
              <a:t> </a:t>
            </a:r>
            <a:r>
              <a:rPr lang="en-GB" dirty="0"/>
              <a:t>and </a:t>
            </a:r>
            <a:r>
              <a:rPr lang="en-GB" i="1" dirty="0" err="1"/>
              <a:t>pg_stat_activity</a:t>
            </a:r>
            <a:r>
              <a:rPr lang="en-GB" i="1" dirty="0"/>
              <a:t> </a:t>
            </a:r>
            <a:r>
              <a:rPr lang="en-GB" dirty="0"/>
              <a:t>to provide accurate metrics about queries, whether they are completed or still running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Fully integrated with </a:t>
            </a:r>
            <a:r>
              <a:rPr lang="en-GB" dirty="0" err="1"/>
              <a:t>Coroot</a:t>
            </a:r>
            <a:r>
              <a:rPr lang="en-GB" dirty="0"/>
              <a:t> (Apache 2.0)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https://github.com/coroot/coroot-pg-agent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lang="en-GB" u="sng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github.com</a:t>
            </a:r>
            <a:r>
              <a:rPr lang="en-GB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en-GB" u="sng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coroot</a:t>
            </a:r>
            <a:r>
              <a:rPr lang="en-GB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en-GB" u="sng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coroot</a:t>
            </a:r>
            <a:endParaRPr lang="en-GB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081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dirty="0"/>
              <a:t>Explaining a CPU anomaly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27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4766553"/>
            <a:ext cx="9915302" cy="157868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C0A3AC-4178-D861-65A7-DD6A3FEF9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373" y="1263216"/>
            <a:ext cx="5715071" cy="22778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FF6E88-B51E-29AC-0C20-743A2982D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580" y="3579862"/>
            <a:ext cx="5800461" cy="237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69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dirty="0"/>
              <a:t>I/O related metrics: I/O latency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28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200401"/>
            <a:ext cx="9915302" cy="314483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An average time </a:t>
            </a:r>
            <a:r>
              <a:rPr lang="en-GB" b="0" i="0" dirty="0">
                <a:effectLst/>
                <a:highlight>
                  <a:srgbClr val="FFFFFF"/>
                </a:highlight>
                <a:latin typeface="Poppins" pitchFamily="2" charset="77"/>
              </a:rPr>
              <a:t>spent doing read and write operations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F38647-8062-3A7B-B484-EC8998DB4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184" y="1062039"/>
            <a:ext cx="5214161" cy="1883154"/>
          </a:xfrm>
          <a:prstGeom prst="rect">
            <a:avLst/>
          </a:prstGeom>
        </p:spPr>
      </p:pic>
      <p:pic>
        <p:nvPicPr>
          <p:cNvPr id="14" name="Picture 13" descr="A screenshot of a phone&#10;&#10;Description automatically generated">
            <a:extLst>
              <a:ext uri="{FF2B5EF4-FFF2-40B4-BE49-F238E27FC236}">
                <a16:creationId xmlns:a16="http://schemas.microsoft.com/office/drawing/2014/main" id="{30430FBB-254C-758A-6BFB-07A56CAFDB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66"/>
          <a:stretch/>
        </p:blipFill>
        <p:spPr>
          <a:xfrm>
            <a:off x="1756199" y="3674435"/>
            <a:ext cx="9647647" cy="212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71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dirty="0"/>
              <a:t>I/O related metrics: I/O utilization %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29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428999"/>
            <a:ext cx="9915302" cy="291623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Total number of seconds the disk spent doing I/O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E.g., if the derivative of this metric for a minute interval is 60s, this means that the disk was busy 100% of that interval.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5EF8DA-668E-0F80-B169-9B1C277C9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566" y="1140977"/>
            <a:ext cx="5235238" cy="195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17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dirty="0"/>
              <a:t>I/O related metrics: IOPS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30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200401"/>
            <a:ext cx="9915302" cy="314483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highlight>
                  <a:srgbClr val="FFFFFF"/>
                </a:highlight>
                <a:latin typeface="Poppins" pitchFamily="2" charset="77"/>
              </a:rPr>
              <a:t>Total number of reads or writes completed successfully. 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102031-64C8-0E93-2CD6-96932A754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790" y="1140977"/>
            <a:ext cx="4960836" cy="1808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BD7132-26FD-5A22-4AAE-797DDEB2E8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044"/>
          <a:stretch/>
        </p:blipFill>
        <p:spPr>
          <a:xfrm>
            <a:off x="2326532" y="3616780"/>
            <a:ext cx="7401128" cy="27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82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dirty="0"/>
              <a:t>I/O related metrics: I/O bandwidth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31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3200401"/>
            <a:ext cx="9915302" cy="314483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highlight>
                  <a:srgbClr val="FFFFFF"/>
                </a:highlight>
                <a:latin typeface="Poppins" pitchFamily="2" charset="77"/>
              </a:rPr>
              <a:t>Total number of bytes read from the disk or written to the disk</a:t>
            </a: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A97C3E-8D7E-C018-8147-E056E0E1B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284" y="979964"/>
            <a:ext cx="5613256" cy="20823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47DF99-2DB4-2545-A6CF-EEAA9E3C6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480" y="3575032"/>
            <a:ext cx="6414758" cy="277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24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A8ABD1-0502-B748-AC4F-ED820618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73" y="452754"/>
            <a:ext cx="9915301" cy="688223"/>
          </a:xfrm>
        </p:spPr>
        <p:txBody>
          <a:bodyPr>
            <a:normAutofit/>
          </a:bodyPr>
          <a:lstStyle/>
          <a:p>
            <a:r>
              <a:rPr lang="en-US" dirty="0"/>
              <a:t>Explaining an I/O anomaly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B401EA-AEDF-3A47-8564-9D6042D02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FF0C7-08F6-4A6D-B919-9E8E4010E606}" type="slidenum">
              <a:rPr lang="ru-RU" smtClean="0"/>
              <a:t>32</a:t>
            </a:fld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DBC66DF-D9CE-F24B-9EA6-D4055D1F4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1373" y="4766553"/>
            <a:ext cx="9915302" cy="157868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7D8642-F794-DA6B-A785-8628EE4E3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373" y="1145841"/>
            <a:ext cx="7269497" cy="2787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1E0AE7-DF48-66A7-76A0-1AF6ECAC0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695" y="4057733"/>
            <a:ext cx="5048713" cy="202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20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C40E1F-794B-B3B7-2865-CE963030D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to be able to solve the issue ?</a:t>
            </a:r>
          </a:p>
        </p:txBody>
      </p:sp>
      <p:pic>
        <p:nvPicPr>
          <p:cNvPr id="8" name="Graphic 7" descr="Bank">
            <a:extLst>
              <a:ext uri="{FF2B5EF4-FFF2-40B4-BE49-F238E27FC236}">
                <a16:creationId xmlns:a16="http://schemas.microsoft.com/office/drawing/2014/main" id="{5392A428-A0ED-4DBD-9426-550E9063C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F6D07375-B583-B83A-5B54-804AFD1EA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Ensure your observability is complete, with no blind spots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Ensure you have tools to reliably identify the components experiencing issues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Use skill-appropriate tools, less can be more in the time crunch 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Have evidence for escalation to another team or vendor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06801A-128B-464A-30B3-B262D402D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A4FF0C7-08F6-4A6D-B919-9E8E4010E606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60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een lights in the sky&#10;&#10;AI-generated content may be incorrect.">
            <a:extLst>
              <a:ext uri="{FF2B5EF4-FFF2-40B4-BE49-F238E27FC236}">
                <a16:creationId xmlns:a16="http://schemas.microsoft.com/office/drawing/2014/main" id="{AC146E2B-5615-B15B-749B-741663CC9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F5D766-6A3A-141F-B101-815937A704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30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8F904A90-3432-DBBE-6432-ABDB9CC86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7EEB5FCF-3131-2663-B402-A98D43ED00C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31635" y="2210480"/>
            <a:ext cx="9128728" cy="938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F9000"/>
              </a:buClr>
              <a:buSzPts val="4700"/>
              <a:buFont typeface="Noto Sans Symbols"/>
              <a:buNone/>
              <a:tabLst/>
              <a:defRPr/>
            </a:pPr>
            <a:r>
              <a:rPr kumimoji="0" lang="en-US" sz="50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Calibri"/>
              </a:rPr>
              <a:t>Thank you, Let’s Connect!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DB5898-8795-B1A5-F12D-E2823E32B705}"/>
              </a:ext>
            </a:extLst>
          </p:cNvPr>
          <p:cNvSpPr txBox="1"/>
          <p:nvPr/>
        </p:nvSpPr>
        <p:spPr>
          <a:xfrm>
            <a:off x="2258992" y="3429000"/>
            <a:ext cx="7674015" cy="172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0640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F9000"/>
              </a:buClr>
              <a:buSzPts val="4700"/>
              <a:buFont typeface="Noto Sans Symbols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https://www.linkedin.com/in/peterzaitsev/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  <a:p>
            <a:pPr marL="457200" marR="0" lvl="0" indent="-40640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F9000"/>
              </a:buClr>
              <a:buSzPts val="4700"/>
              <a:buFont typeface="Noto Sans Symbols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https://twitter.com/PeterZaitsev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  <a:p>
            <a:pPr marL="457200" marR="0" lvl="0" indent="-40640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F9000"/>
              </a:buClr>
              <a:buSzPts val="4700"/>
              <a:buFont typeface="Noto Sans Symbols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http://www.peterzaitsev.com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10" name="Picture 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F3C1065-FF2B-75DC-01AF-0AC55BD2B9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93" y="4661996"/>
            <a:ext cx="1395284" cy="139528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SCLIENT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heme/theme1.xml><?xml version="1.0" encoding="utf-8"?>
<a:theme xmlns:a="http://schemas.openxmlformats.org/drawingml/2006/main" name="Office Theme">
  <a:themeElements>
    <a:clrScheme name="Пользовательские 6">
      <a:dk1>
        <a:srgbClr val="262424"/>
      </a:dk1>
      <a:lt1>
        <a:srgbClr val="FFFFFF"/>
      </a:lt1>
      <a:dk2>
        <a:srgbClr val="4BB648"/>
      </a:dk2>
      <a:lt2>
        <a:srgbClr val="FFFFFF"/>
      </a:lt2>
      <a:accent1>
        <a:srgbClr val="4BB648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BB648"/>
      </a:hlink>
      <a:folHlink>
        <a:srgbClr val="954F72"/>
      </a:folHlink>
    </a:clrScheme>
    <a:fontScheme name="Caroot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ange">
  <a:themeElements>
    <a:clrScheme name="Percona">
      <a:dk1>
        <a:srgbClr val="000000"/>
      </a:dk1>
      <a:lt1>
        <a:srgbClr val="FFFFFF"/>
      </a:lt1>
      <a:dk2>
        <a:srgbClr val="9B9C9B"/>
      </a:dk2>
      <a:lt2>
        <a:srgbClr val="D5D5D5"/>
      </a:lt2>
      <a:accent1>
        <a:srgbClr val="EF9000"/>
      </a:accent1>
      <a:accent2>
        <a:srgbClr val="BE1818"/>
      </a:accent2>
      <a:accent3>
        <a:srgbClr val="EFC700"/>
      </a:accent3>
      <a:accent4>
        <a:srgbClr val="4E378C"/>
      </a:accent4>
      <a:accent5>
        <a:srgbClr val="7E4191"/>
      </a:accent5>
      <a:accent6>
        <a:srgbClr val="EFD979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1669</Words>
  <Application>Microsoft Office PowerPoint</Application>
  <PresentationFormat>Widescreen</PresentationFormat>
  <Paragraphs>294</Paragraphs>
  <Slides>34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Avenir</vt:lpstr>
      <vt:lpstr>Calibri</vt:lpstr>
      <vt:lpstr>Noto Sans Symbols</vt:lpstr>
      <vt:lpstr>Poppins</vt:lpstr>
      <vt:lpstr>Poppins SemiBold</vt:lpstr>
      <vt:lpstr>Söhne</vt:lpstr>
      <vt:lpstr>Office Theme</vt:lpstr>
      <vt:lpstr>Orange</vt:lpstr>
      <vt:lpstr>PowerPoint Presentation</vt:lpstr>
      <vt:lpstr>Modern systems</vt:lpstr>
      <vt:lpstr>Modern Systems</vt:lpstr>
      <vt:lpstr>Observability is …</vt:lpstr>
      <vt:lpstr>What can possibly go wrong here?</vt:lpstr>
      <vt:lpstr>When we only look at the DB, we don't see the big picture</vt:lpstr>
      <vt:lpstr>“The customer is always right”</vt:lpstr>
      <vt:lpstr>Client-side query statistics</vt:lpstr>
      <vt:lpstr>Instrumenting apps with OpenTelemetry </vt:lpstr>
      <vt:lpstr>Instrumenting apps with OpenTelemetry </vt:lpstr>
      <vt:lpstr>Challenges associated with Distributed Tracing</vt:lpstr>
      <vt:lpstr>eBPF-based instrumentation</vt:lpstr>
      <vt:lpstr>eBPF-based instrumentation</vt:lpstr>
      <vt:lpstr>eBPF-based instrumentation</vt:lpstr>
      <vt:lpstr>eBPF: performance impact</vt:lpstr>
      <vt:lpstr>eBPF-based metrics</vt:lpstr>
      <vt:lpstr>eBPF-based traces</vt:lpstr>
      <vt:lpstr>Postgres metrics</vt:lpstr>
      <vt:lpstr>Why are my queries executed slower that usual?</vt:lpstr>
      <vt:lpstr>CPU related metrics: CPU delay</vt:lpstr>
      <vt:lpstr>CPU related metrics: CPU throttling</vt:lpstr>
      <vt:lpstr>CPU related metrics: CPU usage</vt:lpstr>
      <vt:lpstr>CPU related metrics: CPU usage by queries</vt:lpstr>
      <vt:lpstr>pg_stat_statement visibility</vt:lpstr>
      <vt:lpstr>pg_stat_activity visibility</vt:lpstr>
      <vt:lpstr>pg_stat_statements + pg_stat_activity </vt:lpstr>
      <vt:lpstr>Explaining a CPU anomaly</vt:lpstr>
      <vt:lpstr>I/O related metrics: I/O latency</vt:lpstr>
      <vt:lpstr>I/O related metrics: I/O utilization %</vt:lpstr>
      <vt:lpstr>I/O related metrics: IOPS</vt:lpstr>
      <vt:lpstr>I/O related metrics: I/O bandwidth</vt:lpstr>
      <vt:lpstr>Explaining an I/O anomaly</vt:lpstr>
      <vt:lpstr>How to be able to solve the issue 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Dmitriy Mulyukin</dc:creator>
  <cp:lastModifiedBy>Vitalij Pogurelszkij</cp:lastModifiedBy>
  <cp:revision>33</cp:revision>
  <dcterms:created xsi:type="dcterms:W3CDTF">2024-03-29T14:11:26Z</dcterms:created>
  <dcterms:modified xsi:type="dcterms:W3CDTF">2025-10-19T21:44:01Z</dcterms:modified>
</cp:coreProperties>
</file>